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64" r:id="rId10"/>
    <p:sldId id="265" r:id="rId11"/>
    <p:sldId id="266" r:id="rId12"/>
    <p:sldId id="267" r:id="rId13"/>
    <p:sldId id="295" r:id="rId14"/>
    <p:sldId id="268" r:id="rId15"/>
    <p:sldId id="269" r:id="rId16"/>
    <p:sldId id="270" r:id="rId17"/>
    <p:sldId id="294" r:id="rId18"/>
    <p:sldId id="293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8"/>
    <p:restoredTop sz="94657"/>
  </p:normalViewPr>
  <p:slideViewPr>
    <p:cSldViewPr snapToGrid="0" snapToObjects="1">
      <p:cViewPr varScale="1">
        <p:scale>
          <a:sx n="102" d="100"/>
          <a:sy n="102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AC1C9-3CF8-C44E-9100-778624FA23E0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815BA-1576-1342-BA56-403320FF5E6B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412628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815BA-1576-1342-BA56-403320FF5E6B}" type="slidenum">
              <a:rPr lang="en-IR" smtClean="0"/>
              <a:t>5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179627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11859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94598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5234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04178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403031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17276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421090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161434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71514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393668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82478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AEF587C-3070-3F4A-A261-91F438563DD6}" type="datetimeFigureOut">
              <a:rPr lang="en-IR" smtClean="0"/>
              <a:t>11/1/2025 R</a:t>
            </a:fld>
            <a:endParaRPr lang="en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6CD35B02-ABAD-0D4C-B957-E06ABAADE5E3}" type="slidenum">
              <a:rPr lang="en-IR" smtClean="0"/>
              <a:t>‹#›</a:t>
            </a:fld>
            <a:endParaRPr lang="en-I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027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79B90-DFEC-204B-8F3A-A669E400E5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ffectLst/>
                <a:latin typeface="Helvetica" pitchFamily="2" charset="0"/>
              </a:rPr>
              <a:t>Periodontal Diseases</a:t>
            </a:r>
            <a:br>
              <a:rPr lang="en-US" dirty="0">
                <a:effectLst/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266B9-F20D-9140-9A0D-6BE5E0A52E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427675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A30B3-BB6C-754A-81E1-7923F1AB42C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3462" y="678385"/>
            <a:ext cx="9144363" cy="5910262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alveolar crest is continuous with the lamina dura 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absence of </a:t>
            </a:r>
            <a:r>
              <a:rPr lang="en-US" dirty="0">
                <a:latin typeface="Helvetica" pitchFamily="2" charset="0"/>
              </a:rPr>
              <a:t>disease in posterior teeth 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sharp angle 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PDL space: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thin, even, radiolucent space 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slightly wider around the cervical </a:t>
            </a:r>
            <a:r>
              <a:rPr lang="en-US" dirty="0">
                <a:effectLst/>
                <a:latin typeface="Helvetica" pitchFamily="2" charset="0"/>
              </a:rPr>
              <a:t>portions of tooth roots, particularly the </a:t>
            </a:r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premolar</a:t>
            </a:r>
            <a:r>
              <a:rPr lang="en-US" dirty="0">
                <a:effectLst/>
                <a:latin typeface="Helvetica" pitchFamily="2" charset="0"/>
              </a:rPr>
              <a:t> teeth, and in </a:t>
            </a:r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adolescents</a:t>
            </a:r>
            <a:r>
              <a:rPr lang="en-US" dirty="0">
                <a:effectLst/>
                <a:latin typeface="Helvetica" pitchFamily="2" charset="0"/>
              </a:rPr>
              <a:t> with </a:t>
            </a:r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erupting teeth</a:t>
            </a: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&gt;&gt;&gt; </a:t>
            </a:r>
            <a:r>
              <a:rPr lang="en-US" dirty="0">
                <a:latin typeface="Helvetica" pitchFamily="2" charset="0"/>
              </a:rPr>
              <a:t>normal </a:t>
            </a:r>
            <a:r>
              <a:rPr lang="en-US" dirty="0">
                <a:effectLst/>
                <a:latin typeface="Helvetica" pitchFamily="2" charset="0"/>
              </a:rPr>
              <a:t>if the lamina dura still forms a sharp, well-defined angle with the alveolar crest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The buccal/lingual thickness of the alveolar crest varies widely, and it may be very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" pitchFamily="2" charset="0"/>
              </a:rPr>
              <a:t>thin coronally</a:t>
            </a:r>
            <a:r>
              <a:rPr lang="en-US" dirty="0">
                <a:effectLst/>
                <a:latin typeface="Helvetica" pitchFamily="2" charset="0"/>
              </a:rPr>
              <a:t> &gt;&gt;&gt; appear in a two-dimensional image as an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" pitchFamily="2" charset="0"/>
              </a:rPr>
              <a:t>increase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" pitchFamily="2" charset="0"/>
              </a:rPr>
              <a:t>radiolucency</a:t>
            </a:r>
            <a:r>
              <a:rPr lang="en-US" dirty="0">
                <a:effectLst/>
                <a:latin typeface="Helvetica" pitchFamily="2" charset="0"/>
              </a:rPr>
              <a:t> toward the crest</a:t>
            </a:r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69700-09C3-364C-A5D7-EA7D66A7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826" y="1895724"/>
            <a:ext cx="2279374" cy="40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4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72B96-D52C-814F-8FE0-21737D52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21634"/>
            <a:ext cx="11029616" cy="89432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itchFamily="2" charset="0"/>
              </a:rPr>
              <a:t>Imaging Features of Periodontal Diseases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1CAEE-3AE0-694F-9668-DFB68F9CE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37252"/>
            <a:ext cx="11173486" cy="516834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gingivitis is an inflammatory condition confined to the gingiva, there are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no changes </a:t>
            </a:r>
            <a:r>
              <a:rPr lang="en-US" dirty="0">
                <a:latin typeface="Helvetica" pitchFamily="2" charset="0"/>
              </a:rPr>
              <a:t>to the underlying bone &gt;&gt;&gt; normal image</a:t>
            </a:r>
          </a:p>
          <a:p>
            <a:r>
              <a:rPr lang="en-US" dirty="0">
                <a:latin typeface="Helvetica" pitchFamily="2" charset="0"/>
              </a:rPr>
              <a:t>acute early lesions &gt;&gt;&gt; bone loss</a:t>
            </a:r>
          </a:p>
          <a:p>
            <a:r>
              <a:rPr lang="en-US" dirty="0">
                <a:latin typeface="Helvetica" pitchFamily="2" charset="0"/>
              </a:rPr>
              <a:t>chronic lesions &gt;&gt;&gt; bone sclerosis</a:t>
            </a:r>
          </a:p>
          <a:p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Changes in Morphology of Alveolar Processes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Early Bone Changes</a:t>
            </a:r>
          </a:p>
          <a:p>
            <a:r>
              <a:rPr lang="en-US" dirty="0">
                <a:latin typeface="Helvetica" pitchFamily="2" charset="0"/>
              </a:rPr>
              <a:t>Localized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erosion</a:t>
            </a:r>
            <a:r>
              <a:rPr lang="en-US" dirty="0">
                <a:latin typeface="Helvetica" pitchFamily="2" charset="0"/>
              </a:rPr>
              <a:t> of the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interproximal alveolar crest </a:t>
            </a:r>
          </a:p>
          <a:p>
            <a:r>
              <a:rPr lang="en-US" dirty="0">
                <a:latin typeface="Helvetica" pitchFamily="2" charset="0"/>
              </a:rPr>
              <a:t>anterior regions &gt;&gt;&gt;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blunting</a:t>
            </a:r>
            <a:r>
              <a:rPr lang="en-US" dirty="0">
                <a:latin typeface="Helvetica" pitchFamily="2" charset="0"/>
              </a:rPr>
              <a:t> of the alveolar crests and slight loss of alveolar crestal bone height</a:t>
            </a:r>
          </a:p>
          <a:p>
            <a:r>
              <a:rPr lang="en-US" dirty="0">
                <a:latin typeface="Helvetica" pitchFamily="2" charset="0"/>
              </a:rPr>
              <a:t>posterior regions &gt;&gt;&gt;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loss</a:t>
            </a:r>
            <a:r>
              <a:rPr lang="en-US" dirty="0">
                <a:latin typeface="Helvetica" pitchFamily="2" charset="0"/>
              </a:rPr>
              <a:t> of the normally acute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angle</a:t>
            </a:r>
            <a:r>
              <a:rPr lang="en-US" dirty="0">
                <a:latin typeface="Helvetica" pitchFamily="2" charset="0"/>
              </a:rPr>
              <a:t> between the lamina dura and alveolar crest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40B08-4667-4147-9592-6D2225F2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809" y="2375802"/>
            <a:ext cx="3776869" cy="27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CC0BB-D011-BE46-AFE2-3E098218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Horizontal Bone Loss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DFF10-0FC0-0946-A4E9-F63CC5E3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1322"/>
            <a:ext cx="11029615" cy="1608596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loss in height of the alveolar process where the crest is still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horizontal</a:t>
            </a:r>
          </a:p>
          <a:p>
            <a:r>
              <a:rPr lang="en-US" dirty="0">
                <a:latin typeface="Helvetica" pitchFamily="2" charset="0"/>
              </a:rPr>
              <a:t>buccal and lingual cortical plates and the interdental bone have been resorbed</a:t>
            </a:r>
          </a:p>
          <a:p>
            <a:endParaRPr lang="en-US" dirty="0">
              <a:latin typeface="Helvetica" pitchFamily="2" charset="0"/>
            </a:endParaRPr>
          </a:p>
          <a:p>
            <a:endParaRPr lang="en-I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5E1CE4-3BEF-224E-8B5B-A3BC4C283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881" y="3000816"/>
            <a:ext cx="6707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8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72FC6-FF14-F844-B039-96B5543BE8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0417" y="602945"/>
            <a:ext cx="11029950" cy="3678238"/>
          </a:xfrm>
        </p:spPr>
        <p:txBody>
          <a:bodyPr/>
          <a:lstStyle/>
          <a:p>
            <a:r>
              <a:rPr lang="en-US" sz="1800" dirty="0">
                <a:latin typeface="Helvetica" pitchFamily="2" charset="0"/>
              </a:rPr>
              <a:t>When the CEJs of adjacent teeth are at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different horizontal levels</a:t>
            </a:r>
            <a:r>
              <a:rPr lang="en-US" sz="1800" dirty="0">
                <a:latin typeface="Helvetica" pitchFamily="2" charset="0"/>
              </a:rPr>
              <a:t>, the alveolar crest may have an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angled appearance</a:t>
            </a:r>
            <a:r>
              <a:rPr lang="en-US" sz="1800" dirty="0">
                <a:latin typeface="Helvetica" pitchFamily="2" charset="0"/>
              </a:rPr>
              <a:t>. should </a:t>
            </a:r>
            <a:r>
              <a:rPr lang="en-US" sz="1800" u="sng" dirty="0">
                <a:latin typeface="Helvetica" pitchFamily="2" charset="0"/>
              </a:rPr>
              <a:t>not be confused with a true vertical (angular) bone defect</a:t>
            </a:r>
          </a:p>
          <a:p>
            <a:r>
              <a:rPr lang="en-US" sz="1800" dirty="0">
                <a:latin typeface="Helvetica" pitchFamily="2" charset="0"/>
              </a:rPr>
              <a:t>Care must also be taken in using the CEJ as a reference point in cases of tooth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supra eruption</a:t>
            </a:r>
            <a:r>
              <a:rPr lang="en-US" sz="1800" dirty="0">
                <a:latin typeface="Helvetica" pitchFamily="2" charset="0"/>
              </a:rPr>
              <a:t> and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severe attrition</a:t>
            </a:r>
            <a:r>
              <a:rPr lang="en-US" sz="1800" dirty="0">
                <a:latin typeface="Helvetica" pitchFamily="2" charset="0"/>
              </a:rPr>
              <a:t>. With supra eruption, the alveolar process will not necessarily remodel so that a normal relationship is maintained to the CEJ. </a:t>
            </a:r>
            <a:endParaRPr lang="en-IR" sz="1800" dirty="0"/>
          </a:p>
          <a:p>
            <a:pPr marL="306000" indent="-3060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09A5E-BB9F-3C41-81F3-A3EC7C0F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283" y="3429000"/>
            <a:ext cx="4368821" cy="3033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E77F8C-16DF-0948-9B4B-9EF3B67C7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60" y="3401230"/>
            <a:ext cx="6503000" cy="30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5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BC1ACC-051F-CB46-ADE3-1B23CDD6FF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57" t="37241" r="51736" b="34912"/>
          <a:stretch/>
        </p:blipFill>
        <p:spPr>
          <a:xfrm>
            <a:off x="814057" y="3156560"/>
            <a:ext cx="8576074" cy="326520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798BCE3-7F36-D341-9A07-65963B8B5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057" y="744530"/>
            <a:ext cx="10563885" cy="3267567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Early stage (I) bone loss &gt;&gt;&gt;up to 15% of the tooth root length, or a probing depth of 4 mm or less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Stage II bone loss between &gt;&gt;&gt; 15% and 33% of the root length, and probing depths of up to 5mm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Stages III and IV  bone loss &gt;&gt;&gt; middle-third of the tooth root and beyond, with probing depths of 6 mm or more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55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9FB9E-AFDC-B346-8A0A-38B696C1CD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1041" y="776615"/>
            <a:ext cx="11285951" cy="2091846"/>
          </a:xfrm>
        </p:spPr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It is important to recognize that the extent of bone loss evident at a single examination </a:t>
            </a:r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does not indicate the current activity of the disease</a:t>
            </a:r>
            <a:r>
              <a:rPr lang="en-US" dirty="0">
                <a:effectLst/>
                <a:latin typeface="Helvetica" pitchFamily="2" charset="0"/>
              </a:rPr>
              <a:t>. For example, a patient who previously had generalized periodontal disease and subsequent successful therapy will show reduced bone height, but the bone level may remain stable. </a:t>
            </a:r>
          </a:p>
          <a:p>
            <a:r>
              <a:rPr lang="en-US" u="sng" dirty="0">
                <a:effectLst/>
                <a:latin typeface="Helvetica" pitchFamily="2" charset="0"/>
              </a:rPr>
              <a:t>Reestablishment of the </a:t>
            </a: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effectLst/>
                <a:latin typeface="Helvetica" pitchFamily="2" charset="0"/>
              </a:rPr>
              <a:t>cortication</a:t>
            </a:r>
            <a:r>
              <a:rPr lang="en-US" u="sng" dirty="0">
                <a:effectLst/>
                <a:latin typeface="Helvetica" pitchFamily="2" charset="0"/>
              </a:rPr>
              <a:t> of the alveolar crest </a:t>
            </a:r>
            <a:r>
              <a:rPr lang="en-US" dirty="0">
                <a:effectLst/>
                <a:latin typeface="Helvetica" pitchFamily="2" charset="0"/>
              </a:rPr>
              <a:t>is a good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/>
                <a:latin typeface="Helvetica" pitchFamily="2" charset="0"/>
              </a:rPr>
              <a:t>indicator</a:t>
            </a:r>
            <a:r>
              <a:rPr lang="en-US" dirty="0">
                <a:effectLst/>
                <a:latin typeface="Helvetica" pitchFamily="2" charset="0"/>
              </a:rPr>
              <a:t> of stabilization of the periodontium.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41487-5411-924B-A57E-5FEB9336F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867"/>
          <a:stretch/>
        </p:blipFill>
        <p:spPr>
          <a:xfrm>
            <a:off x="737122" y="2680699"/>
            <a:ext cx="11049870" cy="4033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E3A707-7F27-FA42-B659-8AAFE1B3A091}"/>
              </a:ext>
            </a:extLst>
          </p:cNvPr>
          <p:cNvSpPr/>
          <p:nvPr/>
        </p:nvSpPr>
        <p:spPr>
          <a:xfrm>
            <a:off x="3782860" y="6212910"/>
            <a:ext cx="1903956" cy="645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1552350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31DE-5DC3-1544-80A1-33254A45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99929"/>
            <a:ext cx="11029616" cy="61602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Vertical Bone Defects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55BD4-F5E5-8241-A111-CD6F2474A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50102"/>
            <a:ext cx="11029615" cy="2589376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or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Helvetica" pitchFamily="2" charset="0"/>
              </a:rPr>
              <a:t>angular,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Helvetica" pitchFamily="2" charset="0"/>
              </a:rPr>
              <a:t>infrabony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associated with Stages III and IV periodontitis</a:t>
            </a:r>
          </a:p>
          <a:p>
            <a:r>
              <a:rPr lang="en-US" dirty="0">
                <a:effectLst/>
                <a:latin typeface="Helvetica" pitchFamily="2" charset="0"/>
              </a:rPr>
              <a:t>resulting in a deepening of the periodontal pocket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V- or triangular-shaped </a:t>
            </a:r>
            <a:r>
              <a:rPr lang="en-US" dirty="0">
                <a:latin typeface="Helvetica" pitchFamily="2" charset="0"/>
              </a:rPr>
              <a:t>defect </a:t>
            </a:r>
            <a:r>
              <a:rPr lang="en-US" dirty="0">
                <a:effectLst/>
                <a:latin typeface="Helvetica" pitchFamily="2" charset="0"/>
              </a:rPr>
              <a:t>within the bone that extends apically along the root </a:t>
            </a:r>
          </a:p>
          <a:p>
            <a:r>
              <a:rPr lang="en-US" dirty="0">
                <a:effectLst/>
                <a:latin typeface="Helvetica" pitchFamily="2" charset="0"/>
              </a:rPr>
              <a:t>An angulation that is </a:t>
            </a:r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oblique to an imaginary line connecting the CEJ </a:t>
            </a:r>
          </a:p>
          <a:p>
            <a:r>
              <a:rPr lang="en-US" dirty="0">
                <a:effectLst/>
                <a:latin typeface="Helvetica" pitchFamily="2" charset="0"/>
              </a:rPr>
              <a:t>In its </a:t>
            </a:r>
            <a:r>
              <a:rPr lang="en-US" b="1" dirty="0">
                <a:effectLst/>
                <a:latin typeface="Helvetica" pitchFamily="2" charset="0"/>
              </a:rPr>
              <a:t>early</a:t>
            </a:r>
            <a:r>
              <a:rPr lang="en-US" dirty="0">
                <a:effectLst/>
                <a:latin typeface="Helvetica" pitchFamily="2" charset="0"/>
              </a:rPr>
              <a:t> form: </a:t>
            </a:r>
            <a:r>
              <a:rPr lang="en-US" sz="2000" dirty="0">
                <a:solidFill>
                  <a:schemeClr val="accent1"/>
                </a:solidFill>
                <a:effectLst/>
                <a:latin typeface="Helvetica" pitchFamily="2" charset="0"/>
              </a:rPr>
              <a:t>abnormal widening of the PDL </a:t>
            </a:r>
            <a:r>
              <a:rPr lang="en-US" dirty="0">
                <a:effectLst/>
                <a:latin typeface="Helvetica" pitchFamily="2" charset="0"/>
              </a:rPr>
              <a:t>space at the alveolar crest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ED54C-EE4F-9743-8050-A6F586BF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139" y="4439478"/>
            <a:ext cx="6793721" cy="22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43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25248B-736D-624A-9ECA-9B002BBBC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92" y="651353"/>
            <a:ext cx="8407416" cy="61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3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04BB70-6C4F-5947-9551-F759902B7FE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49322"/>
          <a:stretch/>
        </p:blipFill>
        <p:spPr>
          <a:xfrm>
            <a:off x="6902059" y="831568"/>
            <a:ext cx="5089525" cy="287613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CD8A83-A81E-E246-AE9D-62C7E0088598}"/>
              </a:ext>
            </a:extLst>
          </p:cNvPr>
          <p:cNvSpPr txBox="1"/>
          <p:nvPr/>
        </p:nvSpPr>
        <p:spPr>
          <a:xfrm>
            <a:off x="488515" y="2079321"/>
            <a:ext cx="613775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three-walled (surrounded by three bony walls) : </a:t>
            </a:r>
            <a:r>
              <a:rPr lang="en-US" sz="2000" dirty="0">
                <a:latin typeface="Helvetica" pitchFamily="2" charset="0"/>
              </a:rPr>
              <a:t>when both the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buccal</a:t>
            </a:r>
            <a:r>
              <a:rPr lang="en-US" sz="2000" dirty="0">
                <a:latin typeface="Helvetica" pitchFamily="2" charset="0"/>
              </a:rPr>
              <a:t> and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lingual</a:t>
            </a:r>
            <a:r>
              <a:rPr lang="en-US" sz="2000" dirty="0">
                <a:latin typeface="Helvetica" pitchFamily="2" charset="0"/>
              </a:rPr>
              <a:t> cortical plates remain </a:t>
            </a:r>
            <a:r>
              <a:rPr lang="en-US" sz="2000" b="1" dirty="0">
                <a:latin typeface="Helvetica" pitchFamily="2" charset="0"/>
              </a:rPr>
              <a:t>intact</a:t>
            </a:r>
          </a:p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Two walled :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one</a:t>
            </a:r>
            <a:r>
              <a:rPr lang="en-US" sz="2000" dirty="0">
                <a:latin typeface="Helvetica" pitchFamily="2" charset="0"/>
              </a:rPr>
              <a:t> of these plates has been resorbed</a:t>
            </a:r>
          </a:p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one-walled: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both</a:t>
            </a:r>
            <a:r>
              <a:rPr lang="en-US" sz="2000" dirty="0">
                <a:latin typeface="Helvetica" pitchFamily="2" charset="0"/>
              </a:rPr>
              <a:t> plates have been lost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1AF91573-C1A7-ED4B-9A54-79B9C8275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95" t="54911" r="37947" b="13748"/>
          <a:stretch/>
        </p:blipFill>
        <p:spPr>
          <a:xfrm>
            <a:off x="8768436" y="4697260"/>
            <a:ext cx="1356769" cy="1778696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E53FC286-43F6-7C43-B992-0A01F5302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436"/>
          <a:stretch/>
        </p:blipFill>
        <p:spPr>
          <a:xfrm>
            <a:off x="6902059" y="3707704"/>
            <a:ext cx="5089525" cy="7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3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43756-2362-8F46-B45B-90109B8567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89139"/>
            <a:ext cx="11979275" cy="2035876"/>
          </a:xfrm>
        </p:spPr>
        <p:txBody>
          <a:bodyPr>
            <a:normAutofit/>
          </a:bodyPr>
          <a:lstStyle/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The number of walls associated with a vertical defect is difficult or impossible to recognize on intraoral images,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inserting a gutta-percha point before making the intraoral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Clinical and surgical inspections are the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best</a:t>
            </a:r>
            <a:r>
              <a:rPr lang="en-US" dirty="0">
                <a:latin typeface="Helvetica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CBCT (not be routinely)</a:t>
            </a:r>
            <a:endParaRPr lang="en-I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23BB3-1F0A-604E-9D16-76AFCFE4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148" y="3200252"/>
            <a:ext cx="8279704" cy="30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2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F11D-3AA3-664D-A890-BF336465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E223E-297D-C044-BE4F-C16E7392A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9" y="2180496"/>
            <a:ext cx="5205563" cy="4445772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The periodontium supports the teeth in the jaws, and is composed of the </a:t>
            </a:r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gingiva</a:t>
            </a:r>
            <a:r>
              <a:rPr lang="en-US" dirty="0">
                <a:effectLst/>
                <a:latin typeface="Helvetica" pitchFamily="2" charset="0"/>
              </a:rPr>
              <a:t>, the </a:t>
            </a:r>
            <a:r>
              <a:rPr lang="en-US" b="1" dirty="0">
                <a:solidFill>
                  <a:schemeClr val="accent1"/>
                </a:solidFill>
                <a:effectLst/>
                <a:latin typeface="Helvetica" pitchFamily="2" charset="0"/>
              </a:rPr>
              <a:t>periodontal ligament (PDL), cementum, and the alveolar processes </a:t>
            </a:r>
            <a:r>
              <a:rPr lang="en-US" dirty="0">
                <a:effectLst/>
                <a:latin typeface="Helvetica" pitchFamily="2" charset="0"/>
              </a:rPr>
              <a:t>of the jawbones.</a:t>
            </a:r>
          </a:p>
          <a:p>
            <a:r>
              <a:rPr lang="en-US" dirty="0">
                <a:latin typeface="Helvetica" pitchFamily="2" charset="0"/>
              </a:rPr>
              <a:t>In the diagnosis of the periodontal diseases, the clinical and radiologic examinations are complementary.</a:t>
            </a:r>
          </a:p>
          <a:p>
            <a:r>
              <a:rPr lang="en-US" dirty="0">
                <a:latin typeface="Helvetica" pitchFamily="2" charset="0"/>
              </a:rPr>
              <a:t>prescription of imaging is indicated when the clinical examination suggests </a:t>
            </a:r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periodontitis</a:t>
            </a:r>
            <a:endParaRPr lang="en-US" b="1" dirty="0">
              <a:solidFill>
                <a:schemeClr val="accent1"/>
              </a:solidFill>
              <a:latin typeface="Helvetica" pitchFamily="2" charset="0"/>
            </a:endParaRPr>
          </a:p>
          <a:p>
            <a:endParaRPr lang="en-I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54A8B-34C9-C84B-ACF0-01C4DC26F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9" t="28466" r="34960" b="26595"/>
          <a:stretch/>
        </p:blipFill>
        <p:spPr>
          <a:xfrm>
            <a:off x="5884484" y="741113"/>
            <a:ext cx="6307516" cy="393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4BB528-F2BB-AD4F-8D49-3C9271864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9" t="28630" r="34960" b="60580"/>
          <a:stretch/>
        </p:blipFill>
        <p:spPr>
          <a:xfrm>
            <a:off x="5884484" y="4678748"/>
            <a:ext cx="6307515" cy="9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3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FA4E0-1CF4-E044-919A-036F3AB7B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601" y="705813"/>
            <a:ext cx="5466798" cy="615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0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8079-4F12-7746-BF97-056A8851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Interdental Craters</a:t>
            </a:r>
            <a:br>
              <a:rPr lang="en-US" dirty="0">
                <a:effectLst/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48AA1-2B8E-B84F-AE55-2C72FA2E9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70992"/>
            <a:ext cx="11029615" cy="3366051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a </a:t>
            </a: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two-walled, trough-like depression </a:t>
            </a:r>
            <a:r>
              <a:rPr lang="en-US" dirty="0">
                <a:latin typeface="Helvetica" pitchFamily="2" charset="0"/>
              </a:rPr>
              <a:t>that develops in the crest of the alveolar process between adjacent teeth. </a:t>
            </a:r>
          </a:p>
          <a:p>
            <a:r>
              <a:rPr lang="en-US" dirty="0">
                <a:latin typeface="Helvetica" pitchFamily="2" charset="0"/>
              </a:rPr>
              <a:t>The buccal and lingual outer cortical walls of the interproximal bone extend further </a:t>
            </a: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coronally</a:t>
            </a:r>
            <a:r>
              <a:rPr lang="en-US" dirty="0">
                <a:latin typeface="Helvetica" pitchFamily="2" charset="0"/>
              </a:rPr>
              <a:t> than the cancellous bone between them</a:t>
            </a:r>
          </a:p>
          <a:p>
            <a:r>
              <a:rPr lang="en-US" dirty="0">
                <a:latin typeface="Helvetica" pitchFamily="2" charset="0"/>
              </a:rPr>
              <a:t> </a:t>
            </a: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bandlike or irregular region </a:t>
            </a:r>
            <a:r>
              <a:rPr lang="en-US" dirty="0">
                <a:latin typeface="Helvetica" pitchFamily="2" charset="0"/>
              </a:rPr>
              <a:t>of bone with less density at the crest, </a:t>
            </a:r>
          </a:p>
          <a:p>
            <a:r>
              <a:rPr lang="en-US" dirty="0">
                <a:latin typeface="Helvetica" pitchFamily="2" charset="0"/>
              </a:rPr>
              <a:t>more common in the posterior segments /broader buccal-lingual dimension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00BFA-9CBD-FD42-B92F-67F72058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177" y="4200939"/>
            <a:ext cx="6849646" cy="24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26A6-61FD-C94C-A7AB-43B89F98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Buccal or Lingual Cortical Plate Loss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38AD7-6D93-EC45-90DD-321B0CA21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24" y="826718"/>
            <a:ext cx="11029615" cy="4106189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increase in the radiolucency of the tooth root</a:t>
            </a:r>
            <a:r>
              <a:rPr lang="fa-I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near the alveolar crest. </a:t>
            </a:r>
            <a:endParaRPr lang="fa-IR" dirty="0">
              <a:latin typeface="Helvetica" pitchFamily="2" charset="0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semicircular</a:t>
            </a:r>
            <a:r>
              <a:rPr lang="en-US" dirty="0">
                <a:latin typeface="Helvetica" pitchFamily="2" charset="0"/>
              </a:rPr>
              <a:t>, with the depth of the</a:t>
            </a:r>
            <a:r>
              <a:rPr lang="fa-I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radiolucency directed apically in relation to the tooth </a:t>
            </a:r>
            <a:endParaRPr lang="fa-IR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Lack of bone loss at the interproximal region of the tooth may make this kind of defect difficult to detect on conventional images.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FC69B-9DAD-424C-BB4F-CEC270D2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89" y="3341416"/>
            <a:ext cx="4725250" cy="33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3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F5F3-190C-A94D-AEB1-50EB027C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>
                <a:latin typeface="Helvetica" pitchFamily="2" charset="0"/>
              </a:rPr>
              <a:t>Osseous Deformities in the </a:t>
            </a:r>
            <a:r>
              <a:rPr lang="en-US" sz="2700" dirty="0" err="1">
                <a:latin typeface="Helvetica" pitchFamily="2" charset="0"/>
              </a:rPr>
              <a:t>Furcations</a:t>
            </a:r>
            <a:r>
              <a:rPr lang="en-US" sz="2700" dirty="0">
                <a:latin typeface="Helvetica" pitchFamily="2" charset="0"/>
              </a:rPr>
              <a:t> of Multirooted Teeth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AA97F-009A-8F4E-9EE1-76258A577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31915"/>
            <a:ext cx="5713591" cy="4052049"/>
          </a:xfrm>
        </p:spPr>
        <p:txBody>
          <a:bodyPr>
            <a:normAutofit/>
          </a:bodyPr>
          <a:lstStyle/>
          <a:p>
            <a:endParaRPr lang="fa-IR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 Widening of the PDL space at the </a:t>
            </a:r>
            <a:r>
              <a:rPr lang="en-US" sz="2100" b="1" dirty="0">
                <a:solidFill>
                  <a:schemeClr val="accent6"/>
                </a:solidFill>
                <a:latin typeface="Helvetica" pitchFamily="2" charset="0"/>
              </a:rPr>
              <a:t>apex of the interradicular bony crest </a:t>
            </a:r>
            <a:r>
              <a:rPr lang="en-US" dirty="0">
                <a:latin typeface="Helvetica" pitchFamily="2" charset="0"/>
              </a:rPr>
              <a:t>of</a:t>
            </a:r>
            <a:r>
              <a:rPr lang="fa-I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the furcation </a:t>
            </a:r>
            <a:endParaRPr lang="fa-IR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sufficient loss &gt;&gt;&gt; defect becomes prominent </a:t>
            </a:r>
            <a:endParaRPr lang="fa-IR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involve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only the buccal or lingual </a:t>
            </a:r>
            <a:r>
              <a:rPr lang="en-US" dirty="0">
                <a:latin typeface="Helvetica" pitchFamily="2" charset="0"/>
              </a:rPr>
              <a:t>cortical plate</a:t>
            </a:r>
            <a:r>
              <a:rPr lang="fa-IR" dirty="0">
                <a:latin typeface="Helvetica" pitchFamily="2" charset="0"/>
              </a:rPr>
              <a:t>&lt;&lt;&lt; </a:t>
            </a:r>
            <a:r>
              <a:rPr lang="en-US" dirty="0">
                <a:latin typeface="Helvetica" pitchFamily="2" charset="0"/>
              </a:rPr>
              <a:t>furcation may appear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more irregular and</a:t>
            </a:r>
            <a:r>
              <a:rPr lang="fa-IR" b="1" dirty="0">
                <a:solidFill>
                  <a:schemeClr val="accent6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radiolucent </a:t>
            </a:r>
            <a:r>
              <a:rPr lang="en-US" dirty="0">
                <a:latin typeface="Helvetica" pitchFamily="2" charset="0"/>
              </a:rPr>
              <a:t>than the adjacent normal bone</a:t>
            </a:r>
            <a:r>
              <a:rPr lang="fa-I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(buccal object )</a:t>
            </a:r>
            <a:endParaRPr lang="fa-IR" dirty="0"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In the mandible, the external oblique ridge may mask furcation involvement of the third molars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42DAD-7E79-2C4F-ADA0-1AB4E4709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043"/>
          <a:stretch/>
        </p:blipFill>
        <p:spPr>
          <a:xfrm>
            <a:off x="6183060" y="2348750"/>
            <a:ext cx="6008940" cy="40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8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F358F-9908-584C-8118-6C201457D9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82625"/>
            <a:ext cx="11029950" cy="335915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/>
                </a:solidFill>
                <a:effectLst/>
                <a:latin typeface="Helvetica" pitchFamily="2" charset="0"/>
              </a:rPr>
              <a:t>Convergent roots </a:t>
            </a:r>
            <a:r>
              <a:rPr lang="en-US" dirty="0">
                <a:effectLst/>
                <a:latin typeface="Helvetica" pitchFamily="2" charset="0"/>
              </a:rPr>
              <a:t>may also obscure furcation defects in </a:t>
            </a:r>
            <a:r>
              <a:rPr lang="en-US" b="1" dirty="0">
                <a:solidFill>
                  <a:schemeClr val="accent6"/>
                </a:solidFill>
                <a:effectLst/>
                <a:latin typeface="Helvetica" pitchFamily="2" charset="0"/>
              </a:rPr>
              <a:t>maxillary and mandibular second and third molars</a:t>
            </a:r>
          </a:p>
          <a:p>
            <a:r>
              <a:rPr lang="en-US" dirty="0">
                <a:effectLst/>
                <a:latin typeface="Helvetica" pitchFamily="2" charset="0"/>
              </a:rPr>
              <a:t>maxillary molar: buccal, mesial, or distal surfaces of the </a:t>
            </a:r>
            <a:r>
              <a:rPr lang="en-US" dirty="0">
                <a:latin typeface="Helvetica" pitchFamily="2" charset="0"/>
              </a:rPr>
              <a:t>tooth (most common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mesial</a:t>
            </a:r>
            <a:r>
              <a:rPr lang="en-US" dirty="0">
                <a:latin typeface="Helvetica" pitchFamily="2" charset="0"/>
              </a:rPr>
              <a:t>)</a:t>
            </a:r>
          </a:p>
          <a:p>
            <a:r>
              <a:rPr lang="en-US" dirty="0">
                <a:latin typeface="Helvetica" pitchFamily="2" charset="0"/>
              </a:rPr>
              <a:t>palatal root superimpose over the defect  in maxillary molars &gt;&gt;&gt; not as sharply defined as mandibular molars</a:t>
            </a:r>
            <a:endParaRPr lang="en-US" dirty="0"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Helvetica" pitchFamily="2" charset="0"/>
              </a:rPr>
              <a:t>inverted “</a:t>
            </a:r>
            <a:r>
              <a:rPr lang="en-US" b="1" dirty="0">
                <a:solidFill>
                  <a:schemeClr val="accent6"/>
                </a:solidFill>
                <a:effectLst/>
                <a:latin typeface="Helvetica" pitchFamily="2" charset="0"/>
              </a:rPr>
              <a:t>J-shape</a:t>
            </a:r>
            <a:r>
              <a:rPr lang="en-US" dirty="0">
                <a:effectLst/>
                <a:latin typeface="Helvetica" pitchFamily="2" charset="0"/>
              </a:rPr>
              <a:t>” radiolucency, with the hook of the “J” extending into the furcation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6"/>
                </a:solidFill>
                <a:effectLst/>
                <a:latin typeface="Helvetica" pitchFamily="2" charset="0"/>
              </a:rPr>
              <a:t>radiolucent triangle </a:t>
            </a:r>
            <a:r>
              <a:rPr lang="en-US" dirty="0">
                <a:effectLst/>
                <a:latin typeface="Helvetica" pitchFamily="2" charset="0"/>
              </a:rPr>
              <a:t>(apex pointing toward the furcation)</a:t>
            </a:r>
          </a:p>
          <a:p>
            <a:r>
              <a:rPr lang="en-US" dirty="0">
                <a:effectLst/>
                <a:latin typeface="Helvetica" pitchFamily="2" charset="0"/>
              </a:rPr>
              <a:t>definitive diagnosis </a:t>
            </a:r>
            <a:r>
              <a:rPr lang="en-US" dirty="0">
                <a:latin typeface="Helvetica" pitchFamily="2" charset="0"/>
              </a:rPr>
              <a:t>: clinical examination and surgical exploration</a:t>
            </a:r>
            <a:endParaRPr lang="en-US" dirty="0">
              <a:effectLst/>
              <a:latin typeface="Helvetica" pitchFamily="2" charset="0"/>
            </a:endParaRP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A427C-A624-C040-B54A-3747722C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37" r="49767"/>
          <a:stretch/>
        </p:blipFill>
        <p:spPr>
          <a:xfrm>
            <a:off x="6698877" y="3815730"/>
            <a:ext cx="4403960" cy="3026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63C83-75D1-DE41-8E21-408E087EA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7" t="33715" b="33763"/>
          <a:stretch/>
        </p:blipFill>
        <p:spPr>
          <a:xfrm>
            <a:off x="1089163" y="3815730"/>
            <a:ext cx="4596118" cy="30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7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1A366-1221-0747-A075-61ED457E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latin typeface="Helvetica" pitchFamily="2" charset="0"/>
              </a:rPr>
              <a:t>Changes to the Internal Density and Trabecular Pattern of Bone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FFBC5-68C9-584B-B542-2A2F2FD41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19794"/>
            <a:ext cx="8528020" cy="2133600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The peripheral bone may appear more radiolucent or radiopaque, or more commonly mixture </a:t>
            </a:r>
          </a:p>
          <a:p>
            <a:r>
              <a:rPr lang="en-US" dirty="0">
                <a:latin typeface="Helvetica" pitchFamily="2" charset="0"/>
              </a:rPr>
              <a:t>Radiolucent : loss of density and number of trabeculae, trabeculae appear very faint (early or acute lesions 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1317F-0D1D-9642-AFC5-6B999E026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2" y="3631096"/>
            <a:ext cx="5166589" cy="3114261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radiopaque or sclerotic : deposition of bone on existing trabeculae , thicker trabeculae, eventually </a:t>
            </a: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amorphous radiopaque mass</a:t>
            </a:r>
            <a:r>
              <a:rPr lang="en-US" dirty="0">
                <a:latin typeface="Helvetica" pitchFamily="2" charset="0"/>
              </a:rPr>
              <a:t>, inflammatory products from a periodontal</a:t>
            </a:r>
          </a:p>
          <a:p>
            <a:r>
              <a:rPr lang="en-US" dirty="0">
                <a:latin typeface="Helvetica" pitchFamily="2" charset="0"/>
              </a:rPr>
              <a:t>floor of the maxillary sinus to cause a regional mucositis </a:t>
            </a:r>
          </a:p>
          <a:p>
            <a:r>
              <a:rPr lang="en-US" dirty="0">
                <a:latin typeface="Helvetica" pitchFamily="2" charset="0"/>
              </a:rPr>
              <a:t>In rare cases, a periosteal reaction</a:t>
            </a:r>
            <a:endParaRPr lang="en-IR" dirty="0"/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E076E-A9D1-8441-AEF4-F82B69185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82" y="4070882"/>
            <a:ext cx="6028431" cy="2787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F6B10-BA0B-DA4C-AFB1-B04BFF387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213" y="1919793"/>
            <a:ext cx="2667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AA74-54D1-2E48-8EF8-6DEF8018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Classification of the Periodontal Diseases</a:t>
            </a:r>
            <a:br>
              <a:rPr lang="en-US" dirty="0">
                <a:effectLst/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9C6E2-5D93-1E4C-B1DD-E814BC99E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All the types of changes in bone morphology or trabecular pattern described above may be present to varying degrees in any patient with periodontitis. </a:t>
            </a:r>
          </a:p>
          <a:p>
            <a:r>
              <a:rPr lang="en-US" dirty="0">
                <a:latin typeface="Helvetica" pitchFamily="2" charset="0"/>
              </a:rPr>
              <a:t>The same bone changes can also present in necrotizing periodontitis and </a:t>
            </a:r>
            <a:r>
              <a:rPr lang="en-US" dirty="0" err="1">
                <a:latin typeface="Helvetica" pitchFamily="2" charset="0"/>
              </a:rPr>
              <a:t>periodoontitis</a:t>
            </a:r>
            <a:r>
              <a:rPr lang="en-US" dirty="0">
                <a:latin typeface="Helvetica" pitchFamily="2" charset="0"/>
              </a:rPr>
              <a:t> as a manifestation of systemic disease.</a:t>
            </a:r>
          </a:p>
          <a:p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2686714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EF3C-9AD4-7440-BF8B-32C4DCB8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Necrotizing Periodontal Diseases (NPD)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BC756-8E90-FE47-BFD0-83449E36A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necrotizing gingivitis and necrotizing periodontitis</a:t>
            </a:r>
          </a:p>
          <a:p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HIV infection, malnutrition, stress, and smoking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The diagnosis: made by clinical examination, but imaging aids in characterizing the extent of the bone loss.</a:t>
            </a:r>
          </a:p>
          <a:p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2082794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2FBA-FCE2-5C41-88B2-71524DAB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47930"/>
            <a:ext cx="11029616" cy="101380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Periodontitis as a Manifestation of Systemic Disease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35C09-3A22-C143-9533-648E1E77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61322"/>
            <a:ext cx="11029615" cy="4598504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periodontal destruction is a manifestation of a systemic condition</a:t>
            </a:r>
          </a:p>
          <a:p>
            <a:endParaRPr lang="en-US" dirty="0"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hematologic diseases (e.g., acquired neutropenia and leukemia)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genetic diseases (e.g., familial or cyclic neutropenia, Down syndrome, leukocyte adhesion deficiency syndrome, Papillon-</a:t>
            </a:r>
            <a:r>
              <a:rPr lang="en-US" dirty="0" err="1">
                <a:latin typeface="Helvetica" pitchFamily="2" charset="0"/>
              </a:rPr>
              <a:t>Lefèvre</a:t>
            </a:r>
            <a:r>
              <a:rPr lang="en-US" dirty="0">
                <a:latin typeface="Helvetica" pitchFamily="2" charset="0"/>
              </a:rPr>
              <a:t> syndrome, and </a:t>
            </a:r>
            <a:r>
              <a:rPr lang="en-US" dirty="0" err="1">
                <a:latin typeface="Helvetica" pitchFamily="2" charset="0"/>
              </a:rPr>
              <a:t>Chédiak</a:t>
            </a:r>
            <a:r>
              <a:rPr lang="en-US" dirty="0">
                <a:latin typeface="Helvetica" pitchFamily="2" charset="0"/>
              </a:rPr>
              <a:t>-Higashi syndrome) </a:t>
            </a:r>
          </a:p>
          <a:p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Papillon-</a:t>
            </a:r>
            <a:r>
              <a:rPr lang="en-US" sz="2000" b="1" dirty="0" err="1">
                <a:solidFill>
                  <a:schemeClr val="accent6"/>
                </a:solidFill>
                <a:latin typeface="Helvetica" pitchFamily="2" charset="0"/>
              </a:rPr>
              <a:t>Lefèvre</a:t>
            </a: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 syndrome: </a:t>
            </a:r>
            <a:endParaRPr lang="en-US" dirty="0"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history of premature loss of deciduous teeth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the permanent teeth are rapidly lost soon after erupting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hyperkeratosis of palmar and plantar surfaces.</a:t>
            </a:r>
          </a:p>
          <a:p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819476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9530-C940-7942-8803-10F0B4AF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44093"/>
            <a:ext cx="11542644" cy="938934"/>
          </a:xfrm>
        </p:spPr>
        <p:txBody>
          <a:bodyPr>
            <a:normAutofit fontScale="90000"/>
          </a:bodyPr>
          <a:lstStyle/>
          <a:p>
            <a:r>
              <a:rPr lang="en-US" sz="2300" dirty="0">
                <a:latin typeface="Helvetica" pitchFamily="2" charset="0"/>
              </a:rPr>
              <a:t>Other Conditions Affecting the Periodontium</a:t>
            </a:r>
            <a:br>
              <a:rPr lang="en-US" sz="2300" dirty="0">
                <a:latin typeface="Helvetica" pitchFamily="2" charset="0"/>
              </a:rPr>
            </a:br>
            <a:r>
              <a:rPr lang="en-US" sz="2300" dirty="0">
                <a:latin typeface="Helvetica" pitchFamily="2" charset="0"/>
              </a:rPr>
              <a:t> </a:t>
            </a:r>
            <a:br>
              <a:rPr lang="en-US" sz="2300" dirty="0">
                <a:latin typeface="Helvetica" pitchFamily="2" charset="0"/>
              </a:rPr>
            </a:br>
            <a:r>
              <a:rPr lang="en-US" sz="2300" dirty="0">
                <a:latin typeface="Helvetica" pitchFamily="2" charset="0"/>
              </a:rPr>
              <a:t>Periodontal Abscess</a:t>
            </a:r>
            <a:endParaRPr lang="en-IR" sz="2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B8A1C-C443-FF4C-98D1-1403DE2D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68558"/>
            <a:ext cx="7757523" cy="469126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destructive lesion that usually </a:t>
            </a:r>
            <a:r>
              <a:rPr lang="en-US" b="1" u="sng" dirty="0">
                <a:latin typeface="Helvetica" pitchFamily="2" charset="0"/>
              </a:rPr>
              <a:t>originates in a deep soft tissue periodontal pocket</a:t>
            </a:r>
          </a:p>
          <a:p>
            <a:endParaRPr lang="en-US" b="1" u="sng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when the coronal portion of the pocket becomes occluded </a:t>
            </a:r>
          </a:p>
          <a:p>
            <a:r>
              <a:rPr lang="en-US" dirty="0">
                <a:latin typeface="Helvetica" pitchFamily="2" charset="0"/>
              </a:rPr>
              <a:t>when foreign material becomes lodged between a tooth and the gingiva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Acute: no visible changes in the image</a:t>
            </a:r>
          </a:p>
          <a:p>
            <a:r>
              <a:rPr lang="en-US" dirty="0">
                <a:latin typeface="Helvetica" pitchFamily="2" charset="0"/>
              </a:rPr>
              <a:t>lesion persists: a radiolucent region appears, often </a:t>
            </a:r>
            <a:r>
              <a:rPr lang="en-US" u="sng" dirty="0">
                <a:latin typeface="Helvetica" pitchFamily="2" charset="0"/>
              </a:rPr>
              <a:t>superimposed over the root</a:t>
            </a:r>
            <a:r>
              <a:rPr lang="en-US" dirty="0">
                <a:latin typeface="Helvetica" pitchFamily="2" charset="0"/>
              </a:rPr>
              <a:t> of a tooth. The radiolucency may be a </a:t>
            </a: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focal, round</a:t>
            </a:r>
            <a:r>
              <a:rPr lang="en-US" dirty="0">
                <a:latin typeface="Helvetica" pitchFamily="2" charset="0"/>
              </a:rPr>
              <a:t> area of rarefaction, with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loss of the lamina dura </a:t>
            </a:r>
            <a:r>
              <a:rPr lang="en-US" dirty="0">
                <a:latin typeface="Helvetica" pitchFamily="2" charset="0"/>
              </a:rPr>
              <a:t>on the involved root surface, and a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bridge</a:t>
            </a:r>
            <a:r>
              <a:rPr lang="en-US" dirty="0">
                <a:latin typeface="Helvetica" pitchFamily="2" charset="0"/>
              </a:rPr>
              <a:t> of bone may be present over the coronal aspect of the lesion</a:t>
            </a:r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22B7F-50C0-044B-A330-01CF1FEC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715" y="1868557"/>
            <a:ext cx="3417866" cy="42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4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3A93-4EB1-984B-AF02-E72CE831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662610"/>
            <a:ext cx="11213243" cy="105334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Helvetica" pitchFamily="2" charset="0"/>
              </a:rPr>
              <a:t>Imaging Modalities for the Assessment of Periodontal Disease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CC81-0419-D94F-BADA-57A1A4222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21565"/>
            <a:ext cx="11029615" cy="4936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latin typeface="Helvetica" pitchFamily="2" charset="0"/>
              </a:rPr>
              <a:t>Intraoral Imaging</a:t>
            </a:r>
          </a:p>
          <a:p>
            <a:r>
              <a:rPr lang="en-US" dirty="0">
                <a:latin typeface="Helvetica" pitchFamily="2" charset="0"/>
              </a:rPr>
              <a:t>highest spatial resolution</a:t>
            </a:r>
          </a:p>
          <a:p>
            <a:r>
              <a:rPr lang="en-US" dirty="0">
                <a:latin typeface="Helvetica" pitchFamily="2" charset="0"/>
              </a:rPr>
              <a:t>Bitewing images should be considered the </a:t>
            </a:r>
            <a:r>
              <a:rPr lang="en-US" sz="19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primary imaging choice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most accurately &gt;&gt;&gt;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distance between the CEJ and the crest of the alveolar process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periapical images</a:t>
            </a:r>
            <a:r>
              <a:rPr lang="en-US" dirty="0">
                <a:latin typeface="Helvetica" pitchFamily="2" charset="0"/>
              </a:rPr>
              <a:t>: distorted /obliquity of the primary x-ray beam</a:t>
            </a:r>
          </a:p>
          <a:p>
            <a:r>
              <a:rPr lang="en-US" dirty="0">
                <a:latin typeface="Helvetica" pitchFamily="2" charset="0"/>
              </a:rPr>
              <a:t>most commonly in the maxilla because of palatal vault &gt;&gt;&gt; level of the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buccal alveolar crest </a:t>
            </a:r>
            <a:r>
              <a:rPr lang="en-US" dirty="0">
                <a:latin typeface="Helvetica" pitchFamily="2" charset="0"/>
              </a:rPr>
              <a:t>may be projected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near or above the level of the palatal CEJ</a:t>
            </a:r>
            <a:r>
              <a:rPr lang="en-US" dirty="0">
                <a:latin typeface="Helvetica" pitchFamily="2" charset="0"/>
              </a:rPr>
              <a:t>, making the bone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height</a:t>
            </a:r>
            <a:r>
              <a:rPr lang="en-US" dirty="0">
                <a:latin typeface="Helvetica" pitchFamily="2" charset="0"/>
              </a:rPr>
              <a:t> appear </a:t>
            </a: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greater</a:t>
            </a:r>
            <a:r>
              <a:rPr lang="en-US" dirty="0">
                <a:latin typeface="Helvetica" pitchFamily="2" charset="0"/>
              </a:rPr>
              <a:t> than it actually is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(1) no overlapping of the interproximal contacts between the tooth crowns</a:t>
            </a:r>
          </a:p>
          <a:p>
            <a:r>
              <a:rPr lang="en-US" dirty="0">
                <a:latin typeface="Helvetica" pitchFamily="2" charset="0"/>
              </a:rPr>
              <a:t>(2) no overlapping of the roots of adjacent teeth</a:t>
            </a:r>
          </a:p>
          <a:p>
            <a:r>
              <a:rPr lang="en-US" dirty="0">
                <a:latin typeface="Helvetica" pitchFamily="2" charset="0"/>
              </a:rPr>
              <a:t>(3) the buccal and lingual cusps of molars are superimposed over one another</a:t>
            </a:r>
          </a:p>
          <a:p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4235905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56A0-2D59-3B45-9F19-56C2D1D9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Endodontic-Periodontic Lesions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EB53C-B363-6B46-A86E-FEE96B45E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35702"/>
            <a:ext cx="11029615" cy="1993900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periodontal or pulpal origin may develop independently and merge with one another or one lesion may induce the other</a:t>
            </a:r>
          </a:p>
          <a:p>
            <a:r>
              <a:rPr lang="en-US" dirty="0">
                <a:latin typeface="Helvetica" pitchFamily="2" charset="0"/>
              </a:rPr>
              <a:t>as a deep </a:t>
            </a: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angular bone defect </a:t>
            </a:r>
            <a:r>
              <a:rPr lang="en-US" dirty="0">
                <a:latin typeface="Helvetica" pitchFamily="2" charset="0"/>
              </a:rPr>
              <a:t>on imaging, concomitant focus of periapical rarefying osteitis </a:t>
            </a:r>
          </a:p>
          <a:p>
            <a:r>
              <a:rPr lang="en-US" dirty="0">
                <a:latin typeface="Helvetica" pitchFamily="2" charset="0"/>
              </a:rPr>
              <a:t>uniform width or widens slightly at the alveolar crest, creating a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funnel-like shape</a:t>
            </a:r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F3A35-2AB8-DD4B-B36C-7A5BD3B2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64" y="3724688"/>
            <a:ext cx="4036943" cy="30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4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3614-B9B2-BD4E-B968-985834076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Occlusal Trauma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C121E-FE1B-A74B-816D-CE26987A9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956" y="2228003"/>
            <a:ext cx="5749696" cy="3633047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Helvetica" pitchFamily="2" charset="0"/>
              </a:rPr>
              <a:t>Traumatic occlusion &gt;&gt;&gt;  degenerative changes in bone</a:t>
            </a:r>
          </a:p>
          <a:p>
            <a:endParaRPr lang="en-US" sz="16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clinical signs and symptoms: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increased mobility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 wear facets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unusual response to percussion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history of contributing habits</a:t>
            </a:r>
          </a:p>
          <a:p>
            <a:pPr marL="342900" indent="-342900">
              <a:buFont typeface="+mj-lt"/>
              <a:buAutoNum type="arabicPeriod"/>
            </a:pPr>
            <a:endParaRPr lang="en-US" sz="22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B1849-5A50-4B48-83DD-0D2774964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9652" y="2228003"/>
            <a:ext cx="5422392" cy="3633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6"/>
                </a:solidFill>
                <a:latin typeface="Helvetica" pitchFamily="2" charset="0"/>
              </a:rPr>
              <a:t>findings in the images:</a:t>
            </a:r>
          </a:p>
          <a:p>
            <a:r>
              <a:rPr lang="en-US" dirty="0">
                <a:latin typeface="Helvetica" pitchFamily="2" charset="0"/>
              </a:rPr>
              <a:t>Widening PDL </a:t>
            </a:r>
          </a:p>
          <a:p>
            <a:r>
              <a:rPr lang="en-US" dirty="0">
                <a:latin typeface="Helvetica" pitchFamily="2" charset="0"/>
              </a:rPr>
              <a:t>thickening of the lamina dura</a:t>
            </a:r>
          </a:p>
          <a:p>
            <a:r>
              <a:rPr lang="en-US" dirty="0">
                <a:latin typeface="Helvetica" pitchFamily="2" charset="0"/>
              </a:rPr>
              <a:t> bone loss</a:t>
            </a:r>
          </a:p>
          <a:p>
            <a:r>
              <a:rPr lang="en-US" dirty="0">
                <a:latin typeface="Helvetica" pitchFamily="2" charset="0"/>
              </a:rPr>
              <a:t>increase in the number and size of trabeculae</a:t>
            </a:r>
          </a:p>
          <a:p>
            <a:r>
              <a:rPr lang="en-US" dirty="0" err="1">
                <a:latin typeface="Helvetica" pitchFamily="2" charset="0"/>
              </a:rPr>
              <a:t>hypercementosis</a:t>
            </a:r>
            <a:r>
              <a:rPr lang="en-US" dirty="0">
                <a:latin typeface="Helvetica" pitchFamily="2" charset="0"/>
              </a:rPr>
              <a:t> </a:t>
            </a:r>
          </a:p>
          <a:p>
            <a:r>
              <a:rPr lang="en-US" dirty="0">
                <a:latin typeface="Helvetica" pitchFamily="2" charset="0"/>
              </a:rPr>
              <a:t>root fractures</a:t>
            </a:r>
          </a:p>
          <a:p>
            <a:endParaRPr lang="en-I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B8C90-C8A9-3048-902A-0BDE268B1B44}"/>
              </a:ext>
            </a:extLst>
          </p:cNvPr>
          <p:cNvSpPr txBox="1"/>
          <p:nvPr/>
        </p:nvSpPr>
        <p:spPr>
          <a:xfrm>
            <a:off x="747099" y="5786288"/>
            <a:ext cx="10934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Traumatic occlusion alone does not cause gingivitis or periodontitis, affect the epithelial attachment, or lead to pocket formation. However, in the presence of preexisting periodontitis, bone loss may be accelerated. </a:t>
            </a:r>
          </a:p>
        </p:txBody>
      </p:sp>
    </p:spTree>
    <p:extLst>
      <p:ext uri="{BB962C8B-B14F-4D97-AF65-F5344CB8AC3E}">
        <p14:creationId xmlns:p14="http://schemas.microsoft.com/office/powerpoint/2010/main" val="513828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31E10-1D80-CB4B-8BEB-201023CF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Tooth Mobility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D5769-4474-1348-A98B-05118DB74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Helvetica" pitchFamily="2" charset="0"/>
              </a:rPr>
              <a:t>Widening of the PDL </a:t>
            </a:r>
            <a:r>
              <a:rPr lang="en-US" dirty="0">
                <a:latin typeface="Helvetica" pitchFamily="2" charset="0"/>
              </a:rPr>
              <a:t>space suggests tooth mobility, which may result from occlusal trauma or a lack of bone support arising from advanced bone loss. 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single root tooth</a:t>
            </a:r>
            <a:r>
              <a:rPr lang="en-US" dirty="0">
                <a:latin typeface="Helvetica" pitchFamily="2" charset="0"/>
              </a:rPr>
              <a:t>: socket may develop an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hourglass shape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accent1"/>
                </a:solidFill>
                <a:latin typeface="Helvetica" pitchFamily="2" charset="0"/>
              </a:rPr>
              <a:t>Multirooted tooth</a:t>
            </a:r>
            <a:r>
              <a:rPr lang="en-US" dirty="0">
                <a:latin typeface="Helvetica" pitchFamily="2" charset="0"/>
              </a:rPr>
              <a:t>: widening of the PDL space at the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apices</a:t>
            </a:r>
            <a:r>
              <a:rPr lang="en-US" dirty="0">
                <a:latin typeface="Helvetica" pitchFamily="2" charset="0"/>
              </a:rPr>
              <a:t> and in the region of the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furcation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lamina dura may appear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broad</a:t>
            </a:r>
            <a:r>
              <a:rPr lang="en-US" dirty="0">
                <a:latin typeface="Helvetica" pitchFamily="2" charset="0"/>
              </a:rPr>
              <a:t> and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hazy</a:t>
            </a:r>
            <a:r>
              <a:rPr lang="en-US" dirty="0">
                <a:latin typeface="Helvetica" pitchFamily="2" charset="0"/>
              </a:rPr>
              <a:t>, and show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increased density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508508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B196-0ABA-2546-9193-0CB29743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Open Contacts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449DC-A465-D543-A74C-CB359E349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21566"/>
            <a:ext cx="11029615" cy="2120347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Open contacts are associated with sites of periodontal disease more than closed contacts.</a:t>
            </a:r>
          </a:p>
          <a:p>
            <a:r>
              <a:rPr lang="en-US" dirty="0">
                <a:latin typeface="Helvetica" pitchFamily="2" charset="0"/>
              </a:rPr>
              <a:t>does not cause periodontal disease but, again, provides an environment where disease may develop</a:t>
            </a:r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66B4E-C52F-8045-824D-ACB690C5A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713" y="3745218"/>
            <a:ext cx="4216094" cy="30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28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275D-B30C-6A40-B7DA-9AEBA1EC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Local Irritating and Factors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AFE0C-351E-664A-9A17-1BACB7FC4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41697-B82D-604A-9C24-5F0C1AAA1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83" y="2419681"/>
            <a:ext cx="6170374" cy="3013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AD14A-A472-EA42-8B05-EEA7FD8CC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393" y="2419681"/>
            <a:ext cx="4335077" cy="30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22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AFA4-BDA8-7F48-BEBA-0C3B6EDE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Other Modifiers of Periodontal Disease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1D00-FA21-AA49-9946-08099545B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874079"/>
            <a:ext cx="3619746" cy="45189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chemeClr val="accent1"/>
                </a:solidFill>
                <a:latin typeface="Helvetica" pitchFamily="2" charset="0"/>
              </a:rPr>
              <a:t>Diabetes mellitus: </a:t>
            </a:r>
          </a:p>
          <a:p>
            <a:r>
              <a:rPr lang="en-US" sz="2900" dirty="0">
                <a:latin typeface="Helvetica" pitchFamily="2" charset="0"/>
              </a:rPr>
              <a:t>risk factor for periodontitis</a:t>
            </a:r>
          </a:p>
          <a:p>
            <a:r>
              <a:rPr lang="en-US" sz="2900" dirty="0">
                <a:latin typeface="Helvetica" pitchFamily="2" charset="0"/>
              </a:rPr>
              <a:t>lowered resistance to infection, and increased severity of infections. </a:t>
            </a:r>
          </a:p>
          <a:p>
            <a:r>
              <a:rPr lang="en-US" sz="2900" dirty="0">
                <a:latin typeface="Helvetica" pitchFamily="2" charset="0"/>
              </a:rPr>
              <a:t>more severe and rapid resorption of the alveolar processes</a:t>
            </a:r>
          </a:p>
          <a:p>
            <a:r>
              <a:rPr lang="en-US" sz="2900" dirty="0">
                <a:latin typeface="Helvetica" pitchFamily="2" charset="0"/>
              </a:rPr>
              <a:t>development of periodontal abscesses</a:t>
            </a:r>
          </a:p>
          <a:p>
            <a:r>
              <a:rPr lang="en-US" sz="2900" dirty="0">
                <a:latin typeface="Helvetica" pitchFamily="2" charset="0"/>
              </a:rPr>
              <a:t>under control &gt;&gt;&gt; periodontal disease responds normally to traditional treatment</a:t>
            </a:r>
          </a:p>
          <a:p>
            <a:endParaRPr lang="en-I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0FE7A-1F08-4C4C-A36A-794E18B30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6835" y="1782044"/>
            <a:ext cx="3593244" cy="40893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/>
                </a:solidFill>
                <a:latin typeface="Helvetica" pitchFamily="2" charset="0"/>
              </a:rPr>
              <a:t>High-dose irradiation to the oral tissues as a treatment for malignant conditions </a:t>
            </a:r>
          </a:p>
          <a:p>
            <a:pPr marL="0" indent="0">
              <a:buNone/>
            </a:pPr>
            <a:endParaRPr lang="en-US" b="1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sz="2900" dirty="0" err="1">
                <a:latin typeface="Helvetica" pitchFamily="2" charset="0"/>
              </a:rPr>
              <a:t>hypovascular</a:t>
            </a:r>
            <a:r>
              <a:rPr lang="en-US" sz="2900" dirty="0">
                <a:latin typeface="Helvetica" pitchFamily="2" charset="0"/>
              </a:rPr>
              <a:t>, hypocellular, and hypoxic bone</a:t>
            </a:r>
          </a:p>
          <a:p>
            <a:r>
              <a:rPr lang="en-US" sz="2900" dirty="0">
                <a:latin typeface="Helvetica" pitchFamily="2" charset="0"/>
              </a:rPr>
              <a:t>more susceptible to infections,</a:t>
            </a:r>
          </a:p>
          <a:p>
            <a:r>
              <a:rPr lang="en-US" sz="2900" dirty="0">
                <a:latin typeface="Helvetica" pitchFamily="2" charset="0"/>
              </a:rPr>
              <a:t>rapid bone loss </a:t>
            </a:r>
          </a:p>
          <a:p>
            <a:r>
              <a:rPr lang="en-US" sz="2900" dirty="0">
                <a:latin typeface="Helvetica" pitchFamily="2" charset="0"/>
              </a:rPr>
              <a:t>Teeth that have been exposed to high-dose radiation fields:  greater recession, attachment loss, and mobility</a:t>
            </a:r>
            <a:endParaRPr lang="en-IR" sz="29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390A76-A1B2-094A-8DDE-E794B5BEDD6D}"/>
              </a:ext>
            </a:extLst>
          </p:cNvPr>
          <p:cNvSpPr txBox="1">
            <a:spLocks/>
          </p:cNvSpPr>
          <p:nvPr/>
        </p:nvSpPr>
        <p:spPr>
          <a:xfrm>
            <a:off x="4055166" y="1736765"/>
            <a:ext cx="3723861" cy="4805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>
                <a:solidFill>
                  <a:schemeClr val="accent1"/>
                </a:solidFill>
                <a:latin typeface="Helvetica" pitchFamily="2" charset="0"/>
              </a:rPr>
              <a:t>HIV infection and acquired immunodeficiency syndrome (AIDS) </a:t>
            </a:r>
            <a:endParaRPr lang="en-US" dirty="0">
              <a:solidFill>
                <a:schemeClr val="accent1"/>
              </a:solidFill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high incidence and severity of periodontal disease </a:t>
            </a:r>
          </a:p>
          <a:p>
            <a:r>
              <a:rPr lang="en-US" dirty="0">
                <a:latin typeface="Helvetica" pitchFamily="2" charset="0"/>
              </a:rPr>
              <a:t>characterized by a rapid progression that leads to bone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sequestration and loss of several teeth</a:t>
            </a:r>
            <a:r>
              <a:rPr lang="en-US" dirty="0">
                <a:latin typeface="Helvetica" pitchFamily="2" charset="0"/>
              </a:rPr>
              <a:t>. </a:t>
            </a:r>
          </a:p>
          <a:p>
            <a:r>
              <a:rPr lang="en-US" dirty="0">
                <a:latin typeface="Helvetica" pitchFamily="2" charset="0"/>
              </a:rPr>
              <a:t>not respond to standard periodontal therapy.</a:t>
            </a:r>
          </a:p>
          <a:p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154514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4B14-BF8B-AD48-A0DE-21FAABAE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Evaluation of Periodontal Therapy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910F8-ED1C-4344-9FC6-FF30A3A32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4" y="2207001"/>
            <a:ext cx="7792786" cy="367830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Reestablishment of the interproximal crestal cortex and the sharp line angle between the cortex and lamina dura </a:t>
            </a:r>
            <a:r>
              <a:rPr lang="en-US" dirty="0">
                <a:latin typeface="Helvetica" pitchFamily="2" charset="0"/>
              </a:rPr>
              <a:t>are good indicators of stabilization of the disease, although these signs are not seen in all patients.</a:t>
            </a:r>
          </a:p>
          <a:p>
            <a:r>
              <a:rPr lang="en-US" dirty="0">
                <a:latin typeface="Helvetica" pitchFamily="2" charset="0"/>
              </a:rPr>
              <a:t>therefore, healing is best assessed clinically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8F6C-6802-7141-8464-0D935AE01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252" y="1835978"/>
            <a:ext cx="2639085" cy="392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20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9C525-9A96-264A-8B6F-7FD7815D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Differential </a:t>
            </a:r>
            <a:r>
              <a:rPr lang="en-US" dirty="0" err="1">
                <a:latin typeface="Helvetica" pitchFamily="2" charset="0"/>
              </a:rPr>
              <a:t>Intepretation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F04B5-E983-E745-B5AB-81709153D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76926"/>
            <a:ext cx="11029615" cy="2995863"/>
          </a:xfrm>
        </p:spPr>
        <p:txBody>
          <a:bodyPr>
            <a:normAutofit/>
          </a:bodyPr>
          <a:lstStyle/>
          <a:p>
            <a:r>
              <a:rPr lang="en-US" sz="1600" dirty="0">
                <a:effectLst/>
                <a:latin typeface="Helvetica" pitchFamily="2" charset="0"/>
              </a:rPr>
              <a:t>The most likely clinical sign of disease other than periodontal disease is the presence of one or a few adjacent loose teeth when the rest of the mouth shows no signs of periodontal disease</a:t>
            </a:r>
          </a:p>
          <a:p>
            <a:r>
              <a:rPr lang="en-US" sz="1600" dirty="0">
                <a:effectLst/>
                <a:latin typeface="Helvetica" pitchFamily="2" charset="0"/>
              </a:rPr>
              <a:t> Periodontal disease originates: gingival sulcus at the alveolar crest, / bone loss larger at the coronal aspect and less severe apically</a:t>
            </a:r>
          </a:p>
          <a:p>
            <a:r>
              <a:rPr lang="en-US" sz="1600" dirty="0">
                <a:effectLst/>
                <a:latin typeface="Helvetica" pitchFamily="2" charset="0"/>
              </a:rPr>
              <a:t>Malignant neoplasms—in particular, SCC—</a:t>
            </a:r>
            <a:r>
              <a:rPr lang="en-US" sz="1600" i="1" dirty="0">
                <a:effectLst/>
                <a:latin typeface="Helvetica" pitchFamily="2" charset="0"/>
              </a:rPr>
              <a:t>: </a:t>
            </a:r>
            <a:r>
              <a:rPr lang="en-US" sz="1600" dirty="0">
                <a:effectLst/>
                <a:latin typeface="Helvetica" pitchFamily="2" charset="0"/>
              </a:rPr>
              <a:t>mimic the appearance of periodontal disease/ extensive bone destruction / Irregular widening of the PDL / ragged or irregular periphery, and destruction of the lamina dura </a:t>
            </a:r>
          </a:p>
          <a:p>
            <a:r>
              <a:rPr lang="en-US" sz="1600" dirty="0">
                <a:effectLst/>
                <a:latin typeface="Helvetica" pitchFamily="2" charset="0"/>
              </a:rPr>
              <a:t>In some cases&gt;&gt;&gt; clinical characteristics of the lesion and the failure to respond to treatment indicate the presence of malignancy.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93FB7-D33A-884D-968C-6334FB3A1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664"/>
          <a:stretch/>
        </p:blipFill>
        <p:spPr>
          <a:xfrm>
            <a:off x="6668648" y="4392938"/>
            <a:ext cx="4942159" cy="24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9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E624-1971-0748-AD2C-40361584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3BB6C-C286-2C4A-99DA-F544D02CE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7232034" cy="3975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accent1"/>
                </a:solidFill>
                <a:effectLst/>
                <a:latin typeface="Helvetica" pitchFamily="2" charset="0"/>
              </a:rPr>
              <a:t>Langerhan</a:t>
            </a:r>
            <a:r>
              <a:rPr lang="en-US" sz="2400" b="1" dirty="0">
                <a:solidFill>
                  <a:schemeClr val="accent1"/>
                </a:solidFill>
                <a:effectLst/>
                <a:latin typeface="Helvetica" pitchFamily="2" charset="0"/>
              </a:rPr>
              <a:t> cell histiocytosis 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effectLst/>
                <a:latin typeface="Helvetica" pitchFamily="2" charset="0"/>
              </a:rPr>
              <a:t>single or multiple regions of bone destruction </a:t>
            </a:r>
          </a:p>
          <a:p>
            <a:r>
              <a:rPr lang="en-US" dirty="0">
                <a:effectLst/>
                <a:latin typeface="Helvetica" pitchFamily="2" charset="0"/>
              </a:rPr>
              <a:t>“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teeth floating in space</a:t>
            </a:r>
            <a:r>
              <a:rPr lang="en-US" dirty="0">
                <a:effectLst/>
                <a:latin typeface="Helvetica" pitchFamily="2" charset="0"/>
              </a:rPr>
              <a:t>” may appear similar to severe periodontitis</a:t>
            </a:r>
          </a:p>
          <a:p>
            <a:r>
              <a:rPr lang="en-US" dirty="0">
                <a:effectLst/>
                <a:latin typeface="Helvetica" pitchFamily="2" charset="0"/>
              </a:rPr>
              <a:t>epicenter of the bone destruction is in the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midroot</a:t>
            </a:r>
            <a:r>
              <a:rPr lang="en-US" dirty="0">
                <a:effectLst/>
                <a:latin typeface="Helvetica" pitchFamily="2" charset="0"/>
              </a:rPr>
              <a:t> level </a:t>
            </a:r>
          </a:p>
          <a:p>
            <a:r>
              <a:rPr lang="en-US" dirty="0">
                <a:effectLst/>
                <a:latin typeface="Helvetica" pitchFamily="2" charset="0"/>
              </a:rPr>
              <a:t>“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Helvetica" pitchFamily="2" charset="0"/>
              </a:rPr>
              <a:t>ice cream scoop</a:t>
            </a:r>
            <a:r>
              <a:rPr lang="en-US" dirty="0">
                <a:effectLst/>
                <a:latin typeface="Helvetica" pitchFamily="2" charset="0"/>
              </a:rPr>
              <a:t>” appearance</a:t>
            </a:r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ACCA2-89B0-A34C-A8CB-956FE4BA7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09"/>
          <a:stretch/>
        </p:blipFill>
        <p:spPr>
          <a:xfrm>
            <a:off x="7813226" y="2445190"/>
            <a:ext cx="3905865" cy="29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47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FBD9-19AD-4F4B-B0D0-FBCF1A02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22F1-8C0F-7343-880E-900A1ABDF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R"/>
          </a:p>
        </p:txBody>
      </p:sp>
    </p:spTree>
    <p:extLst>
      <p:ext uri="{BB962C8B-B14F-4D97-AF65-F5344CB8AC3E}">
        <p14:creationId xmlns:p14="http://schemas.microsoft.com/office/powerpoint/2010/main" val="280543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4155-CEA1-2645-9AA9-0BFE5B0F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E2A6B-69CF-A54A-881B-D2B9DD88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8F1F1-1423-EC42-8620-B060CCDB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337" y="2074241"/>
            <a:ext cx="4845326" cy="36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5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5887-5D08-C143-918B-CB1B06485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61182"/>
            <a:ext cx="6633800" cy="1013800"/>
          </a:xfrm>
        </p:spPr>
        <p:txBody>
          <a:bodyPr/>
          <a:lstStyle/>
          <a:p>
            <a:pPr algn="ctr"/>
            <a:r>
              <a:rPr lang="en-US" dirty="0">
                <a:latin typeface="Helvetica" pitchFamily="2" charset="0"/>
              </a:rPr>
              <a:t>Limitations of Intraoral Images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B93BB-562C-1A4C-8ECE-F756E1237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6" y="1829005"/>
            <a:ext cx="9619987" cy="498301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1. two-dimensional representations of three-dimensional anatomic structures</a:t>
            </a:r>
          </a:p>
          <a:p>
            <a:r>
              <a:rPr lang="en-US" dirty="0">
                <a:latin typeface="Helvetica" pitchFamily="2" charset="0"/>
              </a:rPr>
              <a:t>interproximal bony defects may not be effectively visualized, as the buccal and/</a:t>
            </a:r>
            <a:r>
              <a:rPr lang="en-US" dirty="0" err="1">
                <a:latin typeface="Helvetica" pitchFamily="2" charset="0"/>
              </a:rPr>
              <a:t>or</a:t>
            </a:r>
            <a:r>
              <a:rPr lang="en-US" dirty="0" err="1">
                <a:effectLst/>
                <a:latin typeface="Helvetica" pitchFamily="2" charset="0"/>
              </a:rPr>
              <a:t>lingual</a:t>
            </a:r>
            <a:r>
              <a:rPr lang="en-US" dirty="0">
                <a:effectLst/>
                <a:latin typeface="Helvetica" pitchFamily="2" charset="0"/>
              </a:rPr>
              <a:t> walls may superimpose themselves </a:t>
            </a:r>
          </a:p>
          <a:p>
            <a:r>
              <a:rPr lang="en-US" dirty="0">
                <a:latin typeface="Helvetica" pitchFamily="2" charset="0"/>
              </a:rPr>
              <a:t>the </a:t>
            </a:r>
            <a:r>
              <a:rPr lang="en-US" b="1" u="sng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subtle decrease in the apparent density </a:t>
            </a:r>
            <a:r>
              <a:rPr lang="en-US" dirty="0">
                <a:latin typeface="Helvetica" pitchFamily="2" charset="0"/>
              </a:rPr>
              <a:t>of the root structure (i.e., where the root may appear more radiolucent) may indicate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bone loss on the buccal or lingual </a:t>
            </a:r>
            <a:r>
              <a:rPr lang="en-US" dirty="0">
                <a:latin typeface="Helvetica" pitchFamily="2" charset="0"/>
              </a:rPr>
              <a:t>surface of the root. </a:t>
            </a:r>
          </a:p>
          <a:p>
            <a:r>
              <a:rPr lang="en-US" dirty="0">
                <a:latin typeface="Helvetica" pitchFamily="2" charset="0"/>
              </a:rPr>
              <a:t>2. show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less</a:t>
            </a:r>
            <a:r>
              <a:rPr lang="en-US" dirty="0">
                <a:latin typeface="Helvetica" pitchFamily="2" charset="0"/>
              </a:rPr>
              <a:t> severe bone loss than is actually present</a:t>
            </a:r>
          </a:p>
          <a:p>
            <a:r>
              <a:rPr lang="en-US" dirty="0">
                <a:latin typeface="Helvetica" pitchFamily="2" charset="0"/>
              </a:rPr>
              <a:t>3. do not demonstrate soft tissue-to-hard tissue relationships</a:t>
            </a:r>
            <a:r>
              <a:rPr lang="fa-I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(pockets depth)</a:t>
            </a:r>
          </a:p>
          <a:p>
            <a:r>
              <a:rPr lang="en-US" dirty="0">
                <a:latin typeface="Helvetica" pitchFamily="2" charset="0"/>
              </a:rPr>
              <a:t>4. severe attrition &gt;&gt;&gt; supra</a:t>
            </a:r>
            <a:r>
              <a:rPr lang="fa-IR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eruption or passive eruption &gt;&gt;&gt; 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not valid bone level to CEJ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A9B05-214B-E946-8556-37B62B8A9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07" r="7932" b="4563"/>
          <a:stretch/>
        </p:blipFill>
        <p:spPr>
          <a:xfrm>
            <a:off x="9757774" y="3203532"/>
            <a:ext cx="2434225" cy="3608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71104-9321-E441-A3C2-B018BA918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7" r="55537"/>
          <a:stretch/>
        </p:blipFill>
        <p:spPr>
          <a:xfrm>
            <a:off x="9757775" y="-2319"/>
            <a:ext cx="2434225" cy="36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3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C579-6EFE-F347-AA95-B977ABF55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Panoramic Imaging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2CFF1-8385-E049-A8D9-96FE9618A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superimpositions and distortions (particularly in the </a:t>
            </a:r>
            <a:r>
              <a:rPr lang="en-US" u="sng" dirty="0">
                <a:latin typeface="Helvetica" pitchFamily="2" charset="0"/>
              </a:rPr>
              <a:t>anterior</a:t>
            </a:r>
            <a:r>
              <a:rPr lang="en-US" dirty="0">
                <a:latin typeface="Helvetica" pitchFamily="2" charset="0"/>
              </a:rPr>
              <a:t> areas of the jaws)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Some authors suggest that a panoramic image supplemented with selected intraoral images may be adequate for periodontal assessment. However, unless a panoramic system is already available or prescribed for another diagnostic query, the use of panoramic imaging as a primary imaging tool for characterizing periodontal disease is discouraged.</a:t>
            </a:r>
          </a:p>
          <a:p>
            <a:endParaRPr lang="en-IR" dirty="0"/>
          </a:p>
        </p:txBody>
      </p:sp>
    </p:spTree>
    <p:extLst>
      <p:ext uri="{BB962C8B-B14F-4D97-AF65-F5344CB8AC3E}">
        <p14:creationId xmlns:p14="http://schemas.microsoft.com/office/powerpoint/2010/main" val="2832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1012-83D1-744D-B75B-D321D904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6370827" cy="10138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  <a:latin typeface="Helvetica" pitchFamily="2" charset="0"/>
              </a:rPr>
              <a:t>Cone Beam Computed Tomography</a:t>
            </a:r>
            <a:br>
              <a:rPr lang="en-US" dirty="0">
                <a:effectLst/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0E228-792B-3148-AFCE-DAA303B2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15548"/>
            <a:ext cx="6370827" cy="4916556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Complex vertical defects</a:t>
            </a:r>
          </a:p>
          <a:p>
            <a:r>
              <a:rPr lang="en-US" dirty="0">
                <a:latin typeface="Helvetica" pitchFamily="2" charset="0"/>
              </a:rPr>
              <a:t>Craters</a:t>
            </a:r>
          </a:p>
          <a:p>
            <a:r>
              <a:rPr lang="en-US" dirty="0" err="1">
                <a:latin typeface="Helvetica" pitchFamily="2" charset="0"/>
              </a:rPr>
              <a:t>Furcations</a:t>
            </a:r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Buccal and lingual cortical plate loss</a:t>
            </a:r>
          </a:p>
          <a:p>
            <a:r>
              <a:rPr lang="en-US" dirty="0">
                <a:latin typeface="Helvetica" pitchFamily="2" charset="0"/>
              </a:rPr>
              <a:t>Anatomic features (root morphology) </a:t>
            </a:r>
          </a:p>
          <a:p>
            <a:r>
              <a:rPr lang="en-US" dirty="0">
                <a:latin typeface="Helvetica" pitchFamily="2" charset="0"/>
              </a:rPr>
              <a:t>Cortical fenestration</a:t>
            </a:r>
          </a:p>
          <a:p>
            <a:r>
              <a:rPr lang="en-US" dirty="0">
                <a:latin typeface="Helvetica" pitchFamily="2" charset="0"/>
              </a:rPr>
              <a:t>Periapical pathosis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CBCT imaging, particularly small-volume and high resolution systems, may be indicated in guiding the management of selected bony lesions, especially when surgery is being considered.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468CE-0D97-2349-B94E-F0C0B73E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19" y="1318591"/>
            <a:ext cx="5239981" cy="55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9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82B3-F492-0642-8ACE-3DE6BA9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R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BBEC80-B418-2947-A66D-1BA096596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198" y="2181225"/>
            <a:ext cx="5521604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5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03DFE-D5AA-114F-83DE-8C703401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Appearance of Normal Anatomy</a:t>
            </a:r>
            <a:br>
              <a:rPr lang="en-US" dirty="0">
                <a:latin typeface="Helvetica" pitchFamily="2" charset="0"/>
              </a:rPr>
            </a:br>
            <a:endParaRPr lang="en-I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925F1-3C1A-3C48-9255-E1AD86584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68557"/>
            <a:ext cx="7859832" cy="4684643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A thin layer of radiopaque cortical bone often overlies the crest of the alveolar process, </a:t>
            </a:r>
          </a:p>
          <a:p>
            <a:r>
              <a:rPr lang="en-US" dirty="0">
                <a:latin typeface="Helvetica" pitchFamily="2" charset="0"/>
              </a:rPr>
              <a:t>height of the crest : 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approximately 0.5 to 2.0 mm apical to CEJs</a:t>
            </a:r>
          </a:p>
          <a:p>
            <a:r>
              <a:rPr lang="en-US" dirty="0">
                <a:latin typeface="Helvetica" pitchFamily="2" charset="0"/>
              </a:rPr>
              <a:t>Between posterior teeth: alveolar crest is oriented 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parallel</a:t>
            </a:r>
            <a:r>
              <a:rPr lang="en-US" dirty="0">
                <a:latin typeface="Helvetica" pitchFamily="2" charset="0"/>
              </a:rPr>
              <a:t> to an imaginary line connecting adjacent CEJs </a:t>
            </a:r>
          </a:p>
          <a:p>
            <a:r>
              <a:rPr lang="en-US" dirty="0">
                <a:latin typeface="Helvetica" pitchFamily="2" charset="0"/>
              </a:rPr>
              <a:t>between anterior teeth: the alveolar crest is a 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</a:rPr>
              <a:t>point</a:t>
            </a:r>
            <a:r>
              <a:rPr lang="en-US" dirty="0">
                <a:latin typeface="Helvetica" pitchFamily="2" charset="0"/>
              </a:rPr>
              <a:t> between the teeth </a:t>
            </a:r>
          </a:p>
          <a:p>
            <a:r>
              <a:rPr lang="en-US" dirty="0">
                <a:latin typeface="Helvetica" pitchFamily="2" charset="0"/>
              </a:rPr>
              <a:t>well-mineralized cortical surface to the alveolar crest indicates the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absence</a:t>
            </a:r>
            <a:r>
              <a:rPr lang="en-US" dirty="0">
                <a:latin typeface="Helvetica" pitchFamily="2" charset="0"/>
              </a:rPr>
              <a:t> of periodontitis. However, a lack of a well-mineralized alveolar crest may be found in patients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both without and with periodontitis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endParaRPr lang="en-I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0C2E8-DEED-8042-916B-B4571D17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024" y="304800"/>
            <a:ext cx="3750976" cy="2783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8C736-CDB0-5045-BAE5-C5FDF2CF5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626" y="3088419"/>
            <a:ext cx="2279374" cy="407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0351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{D71FECA2-FE02-2B45-80CF-8FE88AF67F9C}tf10001123</Template>
  <TotalTime>1321</TotalTime>
  <Words>2328</Words>
  <Application>Microsoft Macintosh PowerPoint</Application>
  <PresentationFormat>Widescreen</PresentationFormat>
  <Paragraphs>205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Gill Sans MT</vt:lpstr>
      <vt:lpstr>Helvetica</vt:lpstr>
      <vt:lpstr>Wingdings 2</vt:lpstr>
      <vt:lpstr>Dividend</vt:lpstr>
      <vt:lpstr>Periodontal Diseases </vt:lpstr>
      <vt:lpstr>PowerPoint Presentation</vt:lpstr>
      <vt:lpstr>Imaging Modalities for the Assessment of Periodontal Disease </vt:lpstr>
      <vt:lpstr>PowerPoint Presentation</vt:lpstr>
      <vt:lpstr>Limitations of Intraoral Images </vt:lpstr>
      <vt:lpstr>Panoramic Imaging </vt:lpstr>
      <vt:lpstr>Cone Beam Computed Tomography </vt:lpstr>
      <vt:lpstr>PowerPoint Presentation</vt:lpstr>
      <vt:lpstr>Appearance of Normal Anatomy </vt:lpstr>
      <vt:lpstr>PowerPoint Presentation</vt:lpstr>
      <vt:lpstr>Imaging Features of Periodontal Diseases </vt:lpstr>
      <vt:lpstr>Horizontal Bone Loss </vt:lpstr>
      <vt:lpstr>PowerPoint Presentation</vt:lpstr>
      <vt:lpstr>PowerPoint Presentation</vt:lpstr>
      <vt:lpstr>PowerPoint Presentation</vt:lpstr>
      <vt:lpstr>Vertical Bone Defects </vt:lpstr>
      <vt:lpstr>PowerPoint Presentation</vt:lpstr>
      <vt:lpstr>PowerPoint Presentation</vt:lpstr>
      <vt:lpstr>PowerPoint Presentation</vt:lpstr>
      <vt:lpstr>PowerPoint Presentation</vt:lpstr>
      <vt:lpstr>Interdental Craters </vt:lpstr>
      <vt:lpstr>Buccal or Lingual Cortical Plate Loss </vt:lpstr>
      <vt:lpstr>Osseous Deformities in the Furcations of Multirooted Teeth </vt:lpstr>
      <vt:lpstr>PowerPoint Presentation</vt:lpstr>
      <vt:lpstr>Changes to the Internal Density and Trabecular Pattern of Bone </vt:lpstr>
      <vt:lpstr>Classification of the Periodontal Diseases </vt:lpstr>
      <vt:lpstr>Necrotizing Periodontal Diseases (NPD) </vt:lpstr>
      <vt:lpstr>Periodontitis as a Manifestation of Systemic Disease </vt:lpstr>
      <vt:lpstr>Other Conditions Affecting the Periodontium   Periodontal Abscess</vt:lpstr>
      <vt:lpstr>Endodontic-Periodontic Lesions </vt:lpstr>
      <vt:lpstr>Occlusal Trauma </vt:lpstr>
      <vt:lpstr>Tooth Mobility </vt:lpstr>
      <vt:lpstr>Open Contacts </vt:lpstr>
      <vt:lpstr>Local Irritating and Factors </vt:lpstr>
      <vt:lpstr>Other Modifiers of Periodontal Disease </vt:lpstr>
      <vt:lpstr>Evaluation of Periodontal Therapy </vt:lpstr>
      <vt:lpstr>Differential Intepretation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Periodontal Diseases </dc:title>
  <dc:creator>Microsoft Office User</dc:creator>
  <cp:lastModifiedBy>Microsoft Office User</cp:lastModifiedBy>
  <cp:revision>21</cp:revision>
  <dcterms:created xsi:type="dcterms:W3CDTF">2025-09-24T11:59:22Z</dcterms:created>
  <dcterms:modified xsi:type="dcterms:W3CDTF">2025-11-02T04:04:16Z</dcterms:modified>
</cp:coreProperties>
</file>